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298" r:id="rId4"/>
    <p:sldId id="260" r:id="rId5"/>
    <p:sldId id="290" r:id="rId6"/>
    <p:sldId id="273" r:id="rId7"/>
    <p:sldId id="291" r:id="rId8"/>
    <p:sldId id="303" r:id="rId9"/>
    <p:sldId id="294" r:id="rId10"/>
    <p:sldId id="300" r:id="rId11"/>
    <p:sldId id="305" r:id="rId12"/>
    <p:sldId id="282" r:id="rId13"/>
    <p:sldId id="302" r:id="rId14"/>
    <p:sldId id="304"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7692" autoAdjust="0"/>
  </p:normalViewPr>
  <p:slideViewPr>
    <p:cSldViewPr>
      <p:cViewPr>
        <p:scale>
          <a:sx n="81" d="100"/>
          <a:sy n="81" d="100"/>
        </p:scale>
        <p:origin x="-1878" y="15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Lincoln County</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Issues'!$B$3:$D$3</c:f>
              <c:numCache>
                <c:formatCode>0%</c:formatCode>
                <c:ptCount val="3"/>
                <c:pt idx="0">
                  <c:v>0.71</c:v>
                </c:pt>
                <c:pt idx="1">
                  <c:v>0.66</c:v>
                </c:pt>
                <c:pt idx="2">
                  <c:v>0.65</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Issues'!$B$4:$D$4</c:f>
              <c:numCache>
                <c:formatCode>0%</c:formatCode>
                <c:ptCount val="3"/>
                <c:pt idx="0">
                  <c:v>0.8</c:v>
                </c:pt>
                <c:pt idx="1">
                  <c:v>0.78</c:v>
                </c:pt>
                <c:pt idx="2">
                  <c:v>0.69</c:v>
                </c:pt>
              </c:numCache>
            </c:numRef>
          </c:val>
        </c:ser>
        <c:dLbls>
          <c:showLegendKey val="0"/>
          <c:showVal val="1"/>
          <c:showCatName val="0"/>
          <c:showSerName val="0"/>
          <c:showPercent val="0"/>
          <c:showBubbleSize val="0"/>
        </c:dLbls>
        <c:gapWidth val="150"/>
        <c:overlap val="-25"/>
        <c:axId val="118536832"/>
        <c:axId val="118542720"/>
      </c:barChart>
      <c:catAx>
        <c:axId val="118536832"/>
        <c:scaling>
          <c:orientation val="minMax"/>
        </c:scaling>
        <c:delete val="0"/>
        <c:axPos val="b"/>
        <c:majorTickMark val="none"/>
        <c:minorTickMark val="none"/>
        <c:tickLblPos val="nextTo"/>
        <c:crossAx val="118542720"/>
        <c:crosses val="autoZero"/>
        <c:auto val="1"/>
        <c:lblAlgn val="ctr"/>
        <c:lblOffset val="100"/>
        <c:noMultiLvlLbl val="0"/>
      </c:catAx>
      <c:valAx>
        <c:axId val="118542720"/>
        <c:scaling>
          <c:orientation val="minMax"/>
        </c:scaling>
        <c:delete val="1"/>
        <c:axPos val="l"/>
        <c:numFmt formatCode="0%" sourceLinked="1"/>
        <c:majorTickMark val="out"/>
        <c:minorTickMark val="none"/>
        <c:tickLblPos val="nextTo"/>
        <c:crossAx val="11853683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Lincoln County</c:v>
                </c:pt>
              </c:strCache>
            </c:strRef>
          </c:tx>
          <c:invertIfNegative val="0"/>
          <c:cat>
            <c:strRef>
              <c:f>'Top Soc Determin'!$B$2:$D$2</c:f>
              <c:strCache>
                <c:ptCount val="3"/>
                <c:pt idx="0">
                  <c:v>Access to Behavioral Care/Mental Health Care</c:v>
                </c:pt>
                <c:pt idx="1">
                  <c:v>Poverty</c:v>
                </c:pt>
                <c:pt idx="2">
                  <c:v>Transportation</c:v>
                </c:pt>
              </c:strCache>
            </c:strRef>
          </c:cat>
          <c:val>
            <c:numRef>
              <c:f>'Top Soc Determin'!$B$3:$D$3</c:f>
              <c:numCache>
                <c:formatCode>0%</c:formatCode>
                <c:ptCount val="3"/>
                <c:pt idx="0">
                  <c:v>0.81</c:v>
                </c:pt>
                <c:pt idx="1">
                  <c:v>0.73</c:v>
                </c:pt>
                <c:pt idx="2">
                  <c:v>0.72</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Care/Mental Health Care</c:v>
                </c:pt>
                <c:pt idx="1">
                  <c:v>Poverty</c:v>
                </c:pt>
                <c:pt idx="2">
                  <c:v>Transportation</c:v>
                </c:pt>
              </c:strCache>
            </c:strRef>
          </c:cat>
          <c:val>
            <c:numRef>
              <c:f>'Top Soc Determin'!$B$4:$D$4</c:f>
              <c:numCache>
                <c:formatCode>0%</c:formatCode>
                <c:ptCount val="3"/>
                <c:pt idx="0">
                  <c:v>0.67</c:v>
                </c:pt>
                <c:pt idx="1">
                  <c:v>0.78</c:v>
                </c:pt>
                <c:pt idx="2">
                  <c:v>0.67</c:v>
                </c:pt>
              </c:numCache>
            </c:numRef>
          </c:val>
        </c:ser>
        <c:dLbls>
          <c:showLegendKey val="0"/>
          <c:showVal val="1"/>
          <c:showCatName val="0"/>
          <c:showSerName val="0"/>
          <c:showPercent val="0"/>
          <c:showBubbleSize val="0"/>
        </c:dLbls>
        <c:gapWidth val="150"/>
        <c:overlap val="-25"/>
        <c:axId val="131048576"/>
        <c:axId val="131050112"/>
      </c:barChart>
      <c:catAx>
        <c:axId val="131048576"/>
        <c:scaling>
          <c:orientation val="minMax"/>
        </c:scaling>
        <c:delete val="0"/>
        <c:axPos val="b"/>
        <c:majorTickMark val="none"/>
        <c:minorTickMark val="none"/>
        <c:tickLblPos val="nextTo"/>
        <c:crossAx val="131050112"/>
        <c:crosses val="autoZero"/>
        <c:auto val="1"/>
        <c:lblAlgn val="ctr"/>
        <c:lblOffset val="100"/>
        <c:noMultiLvlLbl val="0"/>
      </c:catAx>
      <c:valAx>
        <c:axId val="131050112"/>
        <c:scaling>
          <c:orientation val="minMax"/>
        </c:scaling>
        <c:delete val="1"/>
        <c:axPos val="l"/>
        <c:numFmt formatCode="0%" sourceLinked="1"/>
        <c:majorTickMark val="out"/>
        <c:minorTickMark val="none"/>
        <c:tickLblPos val="nextTo"/>
        <c:crossAx val="13104857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Selected Measures of Physical Activity: Lincoln County</a:t>
            </a:r>
            <a:endParaRPr lang="en-US">
              <a:solidFill>
                <a:schemeClr val="bg1"/>
              </a:solidFill>
              <a:effectLst/>
            </a:endParaRPr>
          </a:p>
        </c:rich>
      </c:tx>
      <c:layout/>
      <c:overlay val="0"/>
    </c:title>
    <c:autoTitleDeleted val="0"/>
    <c:plotArea>
      <c:layout/>
      <c:barChart>
        <c:barDir val="col"/>
        <c:grouping val="clustered"/>
        <c:varyColors val="0"/>
        <c:ser>
          <c:idx val="0"/>
          <c:order val="0"/>
          <c:tx>
            <c:strRef>
              <c:f>PAN!$A$2</c:f>
              <c:strCache>
                <c:ptCount val="1"/>
                <c:pt idx="0">
                  <c:v>Lincoln County</c:v>
                </c:pt>
              </c:strCache>
            </c:strRef>
          </c:tx>
          <c:invertIfNegative val="0"/>
          <c:dLbls>
            <c:dLbl>
              <c:idx val="0"/>
              <c:layout>
                <c:manualLayout>
                  <c:x val="0"/>
                  <c:y val="1.6334862100643974E-2"/>
                </c:manualLayout>
              </c:layout>
              <c:showLegendKey val="0"/>
              <c:showVal val="1"/>
              <c:showCatName val="0"/>
              <c:showSerName val="0"/>
              <c:showPercent val="0"/>
              <c:showBubbleSize val="0"/>
            </c:dLbl>
            <c:dLbl>
              <c:idx val="1"/>
              <c:layout>
                <c:manualLayout>
                  <c:x val="0"/>
                  <c:y val="2.041857762580496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PAN!$B$1:$D$1</c:f>
              <c:strCache>
                <c:ptCount val="3"/>
                <c:pt idx="0">
                  <c:v>No Physical Activity in Past Month - Adults</c:v>
                </c:pt>
                <c:pt idx="1">
                  <c:v>Met Recommendations for Physical Activity - Adults</c:v>
                </c:pt>
                <c:pt idx="2">
                  <c:v>Met Recommendations for Physical Activity - High School Students</c:v>
                </c:pt>
              </c:strCache>
            </c:strRef>
          </c:cat>
          <c:val>
            <c:numRef>
              <c:f>PAN!$B$2:$D$2</c:f>
              <c:numCache>
                <c:formatCode>0%</c:formatCode>
                <c:ptCount val="3"/>
                <c:pt idx="0">
                  <c:v>0.24</c:v>
                </c:pt>
                <c:pt idx="1">
                  <c:v>0.56000000000000005</c:v>
                </c:pt>
                <c:pt idx="2">
                  <c:v>0.47</c:v>
                </c:pt>
              </c:numCache>
            </c:numRef>
          </c:val>
        </c:ser>
        <c:ser>
          <c:idx val="1"/>
          <c:order val="1"/>
          <c:tx>
            <c:strRef>
              <c:f>PAN!$A$3</c:f>
              <c:strCache>
                <c:ptCount val="1"/>
                <c:pt idx="0">
                  <c:v>Maine</c:v>
                </c:pt>
              </c:strCache>
            </c:strRef>
          </c:tx>
          <c:invertIfNegative val="0"/>
          <c:cat>
            <c:strRef>
              <c:f>PAN!$B$1:$D$1</c:f>
              <c:strCache>
                <c:ptCount val="3"/>
                <c:pt idx="0">
                  <c:v>No Physical Activity in Past Month - Adults</c:v>
                </c:pt>
                <c:pt idx="1">
                  <c:v>Met Recommendations for Physical Activity - Adults</c:v>
                </c:pt>
                <c:pt idx="2">
                  <c:v>Met Recommendations for Physical Activity - High School Students</c:v>
                </c:pt>
              </c:strCache>
            </c:strRef>
          </c:cat>
          <c:val>
            <c:numRef>
              <c:f>PAN!$B$3:$D$3</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41943552"/>
        <c:axId val="141945472"/>
      </c:barChart>
      <c:catAx>
        <c:axId val="141943552"/>
        <c:scaling>
          <c:orientation val="minMax"/>
        </c:scaling>
        <c:delete val="0"/>
        <c:axPos val="b"/>
        <c:majorTickMark val="none"/>
        <c:minorTickMark val="none"/>
        <c:tickLblPos val="nextTo"/>
        <c:crossAx val="141945472"/>
        <c:crosses val="autoZero"/>
        <c:auto val="1"/>
        <c:lblAlgn val="ctr"/>
        <c:lblOffset val="100"/>
        <c:noMultiLvlLbl val="0"/>
      </c:catAx>
      <c:valAx>
        <c:axId val="141945472"/>
        <c:scaling>
          <c:orientation val="minMax"/>
        </c:scaling>
        <c:delete val="1"/>
        <c:axPos val="l"/>
        <c:numFmt formatCode="0%" sourceLinked="1"/>
        <c:majorTickMark val="out"/>
        <c:minorTickMark val="none"/>
        <c:tickLblPos val="nextTo"/>
        <c:crossAx val="14194355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Selected Measures on Nutrition: Lincoln County</a:t>
            </a:r>
            <a:endParaRPr lang="en-US">
              <a:solidFill>
                <a:schemeClr val="bg1"/>
              </a:solidFill>
              <a:effectLst/>
            </a:endParaRPr>
          </a:p>
        </c:rich>
      </c:tx>
      <c:layout/>
      <c:overlay val="0"/>
    </c:title>
    <c:autoTitleDeleted val="0"/>
    <c:plotArea>
      <c:layout/>
      <c:barChart>
        <c:barDir val="col"/>
        <c:grouping val="clustered"/>
        <c:varyColors val="0"/>
        <c:ser>
          <c:idx val="0"/>
          <c:order val="0"/>
          <c:tx>
            <c:strRef>
              <c:f>PAN!$A$15</c:f>
              <c:strCache>
                <c:ptCount val="1"/>
                <c:pt idx="0">
                  <c:v>Lincoln County</c:v>
                </c:pt>
              </c:strCache>
            </c:strRef>
          </c:tx>
          <c:invertIfNegative val="0"/>
          <c:cat>
            <c:strRef>
              <c:f>PAN!$B$14:$D$14</c:f>
              <c:strCache>
                <c:ptCount val="3"/>
                <c:pt idx="0">
                  <c:v>Fruit Consumption among Adults (&lt;1 per/day)</c:v>
                </c:pt>
                <c:pt idx="1">
                  <c:v>Vegetable Consumption among Adults (&lt;1 per/day)</c:v>
                </c:pt>
                <c:pt idx="2">
                  <c:v>Fruit &amp; Vegetable Consumption - High School Students</c:v>
                </c:pt>
              </c:strCache>
            </c:strRef>
          </c:cat>
          <c:val>
            <c:numRef>
              <c:f>PAN!$B$15:$D$15</c:f>
              <c:numCache>
                <c:formatCode>0%</c:formatCode>
                <c:ptCount val="3"/>
                <c:pt idx="0">
                  <c:v>0.3</c:v>
                </c:pt>
                <c:pt idx="1">
                  <c:v>0.12</c:v>
                </c:pt>
                <c:pt idx="2">
                  <c:v>0.18</c:v>
                </c:pt>
              </c:numCache>
            </c:numRef>
          </c:val>
        </c:ser>
        <c:ser>
          <c:idx val="1"/>
          <c:order val="1"/>
          <c:tx>
            <c:strRef>
              <c:f>PAN!$A$16</c:f>
              <c:strCache>
                <c:ptCount val="1"/>
                <c:pt idx="0">
                  <c:v>Maine</c:v>
                </c:pt>
              </c:strCache>
            </c:strRef>
          </c:tx>
          <c:invertIfNegative val="0"/>
          <c:cat>
            <c:strRef>
              <c:f>PAN!$B$14:$D$14</c:f>
              <c:strCache>
                <c:ptCount val="3"/>
                <c:pt idx="0">
                  <c:v>Fruit Consumption among Adults (&lt;1 per/day)</c:v>
                </c:pt>
                <c:pt idx="1">
                  <c:v>Vegetable Consumption among Adults (&lt;1 per/day)</c:v>
                </c:pt>
                <c:pt idx="2">
                  <c:v>Fruit &amp; Vegetable Consumption - High School Students</c:v>
                </c:pt>
              </c:strCache>
            </c:strRef>
          </c:cat>
          <c:val>
            <c:numRef>
              <c:f>PAN!$B$16:$D$16</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44017280"/>
        <c:axId val="144018816"/>
      </c:barChart>
      <c:catAx>
        <c:axId val="144017280"/>
        <c:scaling>
          <c:orientation val="minMax"/>
        </c:scaling>
        <c:delete val="0"/>
        <c:axPos val="b"/>
        <c:majorTickMark val="none"/>
        <c:minorTickMark val="none"/>
        <c:tickLblPos val="nextTo"/>
        <c:crossAx val="144018816"/>
        <c:crosses val="autoZero"/>
        <c:auto val="1"/>
        <c:lblAlgn val="ctr"/>
        <c:lblOffset val="100"/>
        <c:noMultiLvlLbl val="0"/>
      </c:catAx>
      <c:valAx>
        <c:axId val="144018816"/>
        <c:scaling>
          <c:orientation val="minMax"/>
        </c:scaling>
        <c:delete val="1"/>
        <c:axPos val="l"/>
        <c:numFmt formatCode="0%" sourceLinked="1"/>
        <c:majorTickMark val="out"/>
        <c:minorTickMark val="none"/>
        <c:tickLblPos val="nextTo"/>
        <c:crossAx val="144017280"/>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24% of adults in Lincoln County report having had no PA in the past month compared to 22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56% of adults in Lincoln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More Lincoln County students met PA recommendations than all students in Maine (Recommendation for youth is 60 minutes or more per day).</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sets of bars/columns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Lincoln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12% of adults in Lincoln County report having fewer than 1 serving of veggies per day compared to 18%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final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Lincoln County, a slightly larger percentage of HS students reported having 5+ fruits/veggies per day over the previous week than the state percentage. </a:t>
            </a:r>
            <a:endParaRPr lang="en-US"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Lincoln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Lincoln County based on information provided by the 51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Lincoln County based on information provided by the 51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Lincoln County is lower than Maine at 309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Lincoln County is lower than the Maine percentage (and nationally @ 30%). This difference is not statistically significant.</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Lincoln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Lincoln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Lincoln</a:t>
            </a:r>
            <a:endParaRPr lang="en-US" dirty="0"/>
          </a:p>
          <a:p>
            <a:pPr algn="ctr"/>
            <a:r>
              <a:rPr lang="en-US" dirty="0" smtClean="0"/>
              <a:t>22%</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25146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Lincoln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for No physical activity in past month (adults): BRFSS (U.S. Core), 2013</a:t>
            </a:r>
          </a:p>
          <a:p>
            <a:r>
              <a:rPr lang="en-US" sz="1200" dirty="0"/>
              <a:t>Source for Met physical activity recommendations adults: BRFSS (U.S.  Core), 2013</a:t>
            </a:r>
          </a:p>
          <a:p>
            <a:r>
              <a:rPr lang="en-US" sz="1200" dirty="0"/>
              <a:t>Source for Met physical activity recommendations high school students: MIYHS, 2013</a:t>
            </a:r>
          </a:p>
          <a:p>
            <a:endParaRPr lang="en-US" dirty="0"/>
          </a:p>
        </p:txBody>
      </p:sp>
      <p:sp>
        <p:nvSpPr>
          <p:cNvPr id="3" name="Rectangle 2"/>
          <p:cNvSpPr/>
          <p:nvPr/>
        </p:nvSpPr>
        <p:spPr>
          <a:xfrm>
            <a:off x="2286000" y="3105835"/>
            <a:ext cx="4572000" cy="646331"/>
          </a:xfrm>
          <a:prstGeom prst="rect">
            <a:avLst/>
          </a:prstGeom>
        </p:spPr>
        <p:txBody>
          <a:bodyPr>
            <a:spAutoFit/>
          </a:bodyPr>
          <a:lstStyle/>
          <a:p>
            <a:pPr algn="ctr">
              <a:defRPr sz="1800" b="1" i="0" u="none" strike="noStrike" kern="1200" baseline="0">
                <a:solidFill>
                  <a:prstClr val="white"/>
                </a:solidFill>
                <a:latin typeface="+mn-lt"/>
                <a:ea typeface="+mn-ea"/>
                <a:cs typeface="+mn-cs"/>
              </a:defRPr>
            </a:pPr>
            <a:r>
              <a:rPr lang="en-US" dirty="0"/>
              <a:t>Selected Measures of Physical Activity: Franklin County</a:t>
            </a:r>
          </a:p>
        </p:txBody>
      </p:sp>
      <p:graphicFrame>
        <p:nvGraphicFramePr>
          <p:cNvPr id="7" name="Chart 6"/>
          <p:cNvGraphicFramePr>
            <a:graphicFrameLocks/>
          </p:cNvGraphicFramePr>
          <p:nvPr>
            <p:extLst>
              <p:ext uri="{D42A27DB-BD31-4B8C-83A1-F6EECF244321}">
                <p14:modId xmlns:p14="http://schemas.microsoft.com/office/powerpoint/2010/main" val="1844391206"/>
              </p:ext>
            </p:extLst>
          </p:nvPr>
        </p:nvGraphicFramePr>
        <p:xfrm>
          <a:off x="585300" y="1752600"/>
          <a:ext cx="7796699"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331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Lincoln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Fruit Consumption among Adults 18+ (&lt;1 serving per day): BRFSS (U.S. Core), 2013</a:t>
            </a:r>
          </a:p>
          <a:p>
            <a:r>
              <a:rPr lang="en-US" sz="1200" dirty="0"/>
              <a:t>Source: Vegetable consumption among Adults 18+ (&lt;1 serving per day): BRFSS (U.S. Core), 2013</a:t>
            </a:r>
          </a:p>
          <a:p>
            <a:r>
              <a:rPr lang="en-US" sz="1200" dirty="0"/>
              <a:t>Source: Fruit &amp; vegetable consumption (High School Students): MIYHS,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13529142"/>
              </p:ext>
            </p:extLst>
          </p:nvPr>
        </p:nvGraphicFramePr>
        <p:xfrm>
          <a:off x="573578" y="1752600"/>
          <a:ext cx="7732222"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1500" dirty="0" smtClean="0">
              <a:solidFill>
                <a:schemeClr val="bg2">
                  <a:lumMod val="25000"/>
                </a:schemeClr>
              </a:solidFill>
              <a:latin typeface="Cambria" panose="02040503050406030204" pitchFamily="18" charset="0"/>
            </a:endParaRPr>
          </a:p>
          <a:p>
            <a:pPr marL="109728" indent="0" algn="l">
              <a:buNone/>
            </a:pPr>
            <a:endParaRPr lang="en-US" sz="15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954" y="3352800"/>
            <a:ext cx="7158787" cy="121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3677" y="4567236"/>
            <a:ext cx="7147064" cy="44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Lincoln County 51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065351017"/>
              </p:ext>
            </p:extLst>
          </p:nvPr>
        </p:nvGraphicFramePr>
        <p:xfrm>
          <a:off x="674078" y="2274332"/>
          <a:ext cx="7707922"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Lincoln County 51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16042497"/>
              </p:ext>
            </p:extLst>
          </p:nvPr>
        </p:nvGraphicFramePr>
        <p:xfrm>
          <a:off x="609600" y="2274331"/>
          <a:ext cx="78486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&amp; alcohol abuse, obesity, and physical activity &amp; nutrition</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262" y="29718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Lincoln</a:t>
            </a:r>
            <a:endParaRPr lang="en-US" dirty="0"/>
          </a:p>
          <a:p>
            <a:pPr algn="ctr"/>
            <a:r>
              <a:rPr lang="en-US" dirty="0" smtClean="0"/>
              <a:t>309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2286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4664</TotalTime>
  <Words>2283</Words>
  <Application>Microsoft Office PowerPoint</Application>
  <PresentationFormat>On-screen Show (4:3)</PresentationFormat>
  <Paragraphs>184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Setting the Stage for Our Story</vt:lpstr>
      <vt:lpstr>The Script</vt:lpstr>
      <vt:lpstr>Our Task Today….</vt:lpstr>
      <vt:lpstr>Top health issues for Lincoln County</vt:lpstr>
      <vt:lpstr>Top issues affecting where we live, work, learn &amp; play in Lincoln County</vt:lpstr>
      <vt:lpstr>Quick look at data about drug &amp; alcohol abuse, obesity, and physical activity &amp; nutrition</vt:lpstr>
      <vt:lpstr>Drug &amp; Alcohol Abuse Lincoln County</vt:lpstr>
      <vt:lpstr>Obesity Lincoln County</vt:lpstr>
      <vt:lpstr>Physical Activity &amp; Nutrition Lincoln County</vt:lpstr>
      <vt:lpstr>Physical Activity &amp; Nutrition Lincoln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269</cp:revision>
  <cp:lastPrinted>2015-10-02T18:28:17Z</cp:lastPrinted>
  <dcterms:created xsi:type="dcterms:W3CDTF">2015-06-09T16:33:57Z</dcterms:created>
  <dcterms:modified xsi:type="dcterms:W3CDTF">2015-10-15T18:54:37Z</dcterms:modified>
</cp:coreProperties>
</file>